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27" d="100"/>
          <a:sy n="127" d="100"/>
        </p:scale>
        <p:origin x="23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26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2395728"/>
          </a:xfrm>
          <a:prstGeom prst="rect">
            <a:avLst/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case_study/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65760"/>
            <a:ext cx="2074111" cy="420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868680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kern="0" spc="180" dirty="0">
                <a:solidFill>
                  <a:srgbClr val="BFE6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GROWTH AND EXCELLENCE  -  STRATEGY &amp; IMPLEMENTATION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5596128" y="420624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2DD4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596128" y="420624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2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48640" y="1170432"/>
            <a:ext cx="6035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a distinctive position in two of the UK's most crowded retail categories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548640" y="1993392"/>
            <a:ext cx="6464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Mapping</a:t>
            </a:r>
            <a:r>
              <a:rPr lang="en-US" sz="1100" dirty="0">
                <a:solidFill>
                  <a:srgbClr val="BFE6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A leading UK omnichannel retailer   |   Fashion &amp; Electricals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48640" y="2706624"/>
            <a:ext cx="457200" cy="457200"/>
          </a:xfrm>
          <a:prstGeom prst="ellipse">
            <a:avLst/>
          </a:prstGeom>
          <a:solidFill>
            <a:srgbClr val="2DD4BF"/>
          </a:solidFill>
          <a:ln/>
          <a:effectLst>
            <a:outerShdw blurRad="63500" dist="25400" dir="5400000" algn="bl" rotWithShape="0">
              <a:srgbClr val="0B1A2F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" y="2830068"/>
            <a:ext cx="210312" cy="2103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152144" y="2688336"/>
            <a:ext cx="5861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00" dirty="0">
                <a:ln w="7620">
                  <a:solidFill>
                    <a:srgbClr val="0E9384"/>
                  </a:solidFill>
                </a:ln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THE CHALLENGE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1152144" y="2894076"/>
            <a:ext cx="5861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on the basics, but no reason to choose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548640" y="3364992"/>
            <a:ext cx="64648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7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client, a major UK omnichannel retailer competing across Fashion and Electricals - two of the most fiercely contested categories in the market. Despite broad awareness and solid performance on hygiene factors, it lacked a clear, distinctive position. Leadership needed an evidence base to answer three questions: who are our most valuable shoppers, what truly drives their choice, and where should we focus to win?</a:t>
            </a:r>
            <a:endParaRPr lang="en-US" sz="1070" dirty="0"/>
          </a:p>
        </p:txBody>
      </p:sp>
      <p:sp>
        <p:nvSpPr>
          <p:cNvPr id="16" name="Shape 12"/>
          <p:cNvSpPr/>
          <p:nvPr/>
        </p:nvSpPr>
        <p:spPr>
          <a:xfrm>
            <a:off x="548640" y="4242816"/>
            <a:ext cx="2045208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44" y="4389120"/>
            <a:ext cx="237744" cy="23774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69264" y="4352544"/>
            <a:ext cx="1588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crowded arenas</a:t>
            </a:r>
            <a:endParaRPr lang="en-US" sz="1020" dirty="0"/>
          </a:p>
        </p:txBody>
      </p:sp>
      <p:sp>
        <p:nvSpPr>
          <p:cNvPr id="19" name="Text 14"/>
          <p:cNvSpPr/>
          <p:nvPr/>
        </p:nvSpPr>
        <p:spPr>
          <a:xfrm>
            <a:off x="713232" y="4626864"/>
            <a:ext cx="1734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Competing against 20+ established players across Fashion and Electricals.</a:t>
            </a:r>
            <a:endParaRPr lang="en-US" sz="860" dirty="0"/>
          </a:p>
        </p:txBody>
      </p:sp>
      <p:sp>
        <p:nvSpPr>
          <p:cNvPr id="20" name="Shape 15"/>
          <p:cNvSpPr/>
          <p:nvPr/>
        </p:nvSpPr>
        <p:spPr>
          <a:xfrm>
            <a:off x="2758440" y="4242816"/>
            <a:ext cx="2045208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4744" y="4389120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3179064" y="4352544"/>
            <a:ext cx="1588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distinctive position</a:t>
            </a:r>
            <a:endParaRPr lang="en-US" sz="1020" dirty="0"/>
          </a:p>
        </p:txBody>
      </p:sp>
      <p:sp>
        <p:nvSpPr>
          <p:cNvPr id="23" name="Text 17"/>
          <p:cNvSpPr/>
          <p:nvPr/>
        </p:nvSpPr>
        <p:spPr>
          <a:xfrm>
            <a:off x="2923032" y="4626864"/>
            <a:ext cx="1734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on trust and delivery, but ceding the real drivers of choice.</a:t>
            </a:r>
            <a:endParaRPr lang="en-US" sz="860" dirty="0"/>
          </a:p>
        </p:txBody>
      </p:sp>
      <p:sp>
        <p:nvSpPr>
          <p:cNvPr id="24" name="Shape 18"/>
          <p:cNvSpPr/>
          <p:nvPr/>
        </p:nvSpPr>
        <p:spPr>
          <a:xfrm>
            <a:off x="4968240" y="4242816"/>
            <a:ext cx="2045208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4544" y="4389120"/>
            <a:ext cx="237744" cy="2377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388864" y="4352544"/>
            <a:ext cx="1588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shared view of demand</a:t>
            </a:r>
            <a:endParaRPr lang="en-US" sz="1020" dirty="0"/>
          </a:p>
        </p:txBody>
      </p:sp>
      <p:sp>
        <p:nvSpPr>
          <p:cNvPr id="27" name="Text 20"/>
          <p:cNvSpPr/>
          <p:nvPr/>
        </p:nvSpPr>
        <p:spPr>
          <a:xfrm>
            <a:off x="5132832" y="4626864"/>
            <a:ext cx="17343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fact base on who to target or which needs to own to convert.</a:t>
            </a:r>
            <a:endParaRPr lang="en-US" sz="860" dirty="0"/>
          </a:p>
        </p:txBody>
      </p:sp>
      <p:sp>
        <p:nvSpPr>
          <p:cNvPr id="28" name="Shape 21"/>
          <p:cNvSpPr/>
          <p:nvPr/>
        </p:nvSpPr>
        <p:spPr>
          <a:xfrm>
            <a:off x="548640" y="5394960"/>
            <a:ext cx="457200" cy="457200"/>
          </a:xfrm>
          <a:prstGeom prst="ellipse">
            <a:avLst/>
          </a:prstGeom>
          <a:solidFill>
            <a:srgbClr val="2DD4BF"/>
          </a:solidFill>
          <a:ln/>
          <a:effectLst>
            <a:outerShdw blurRad="63500" dist="25400" dir="5400000" algn="bl" rotWithShape="0">
              <a:srgbClr val="0B1A2F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084" y="5518404"/>
            <a:ext cx="210312" cy="210312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152144" y="5376672"/>
            <a:ext cx="5861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00" dirty="0">
                <a:ln w="7620">
                  <a:solidFill>
                    <a:srgbClr val="0E9384"/>
                  </a:solidFill>
                </a:ln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OUR APPROACH</a:t>
            </a:r>
            <a:endParaRPr lang="en-US" sz="1050" dirty="0"/>
          </a:p>
        </p:txBody>
      </p:sp>
      <p:sp>
        <p:nvSpPr>
          <p:cNvPr id="31" name="Text 23"/>
          <p:cNvSpPr/>
          <p:nvPr/>
        </p:nvSpPr>
        <p:spPr>
          <a:xfrm>
            <a:off x="1152144" y="5582412"/>
            <a:ext cx="5861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built a Demand Map of the whole market</a:t>
            </a:r>
            <a:endParaRPr lang="en-US" sz="1650" dirty="0"/>
          </a:p>
        </p:txBody>
      </p:sp>
      <p:sp>
        <p:nvSpPr>
          <p:cNvPr id="32" name="Text 24"/>
          <p:cNvSpPr/>
          <p:nvPr/>
        </p:nvSpPr>
        <p:spPr>
          <a:xfrm>
            <a:off x="548640" y="6071616"/>
            <a:ext cx="6464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statistically robust segmentation of the UK market, built from a 10,000+ respondent survey and anchored on each shopper's most recent purchase occasion.</a:t>
            </a:r>
            <a:endParaRPr lang="en-US" sz="1020" dirty="0"/>
          </a:p>
        </p:txBody>
      </p:sp>
      <p:sp>
        <p:nvSpPr>
          <p:cNvPr id="33" name="Shape 25"/>
          <p:cNvSpPr/>
          <p:nvPr/>
        </p:nvSpPr>
        <p:spPr>
          <a:xfrm>
            <a:off x="548640" y="6528816"/>
            <a:ext cx="6464808" cy="1481328"/>
          </a:xfrm>
          <a:prstGeom prst="roundRect">
            <a:avLst>
              <a:gd name="adj" fmla="val 3704"/>
            </a:avLst>
          </a:prstGeom>
          <a:solidFill>
            <a:srgbClr val="F3F7F9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6"/>
          <p:cNvSpPr/>
          <p:nvPr/>
        </p:nvSpPr>
        <p:spPr>
          <a:xfrm>
            <a:off x="749808" y="6656832"/>
            <a:ext cx="6062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  ·  CAPTURED FOR EVERY SHOPPER</a:t>
            </a:r>
            <a:endParaRPr lang="en-US" sz="900" dirty="0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808" y="6967728"/>
            <a:ext cx="219456" cy="219456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1042416" y="6903720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consumer</a:t>
            </a:r>
            <a:endParaRPr lang="en-US" sz="1000" dirty="0"/>
          </a:p>
        </p:txBody>
      </p:sp>
      <p:sp>
        <p:nvSpPr>
          <p:cNvPr id="37" name="Text 28"/>
          <p:cNvSpPr/>
          <p:nvPr/>
        </p:nvSpPr>
        <p:spPr>
          <a:xfrm>
            <a:off x="1042416" y="7114032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Age, income, region, household</a:t>
            </a:r>
            <a:endParaRPr lang="en-US" sz="820" dirty="0"/>
          </a:p>
        </p:txBody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9400" y="6967728"/>
            <a:ext cx="219456" cy="219456"/>
          </a:xfrm>
          <a:prstGeom prst="rect">
            <a:avLst/>
          </a:prstGeom>
        </p:spPr>
      </p:pic>
      <p:sp>
        <p:nvSpPr>
          <p:cNvPr id="39" name="Text 29"/>
          <p:cNvSpPr/>
          <p:nvPr/>
        </p:nvSpPr>
        <p:spPr>
          <a:xfrm>
            <a:off x="3112008" y="6903720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occasion</a:t>
            </a:r>
            <a:endParaRPr lang="en-US" sz="1000" dirty="0"/>
          </a:p>
        </p:txBody>
      </p:sp>
      <p:sp>
        <p:nvSpPr>
          <p:cNvPr id="40" name="Text 30"/>
          <p:cNvSpPr/>
          <p:nvPr/>
        </p:nvSpPr>
        <p:spPr>
          <a:xfrm>
            <a:off x="3112008" y="7114032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When, where, channel, planning</a:t>
            </a:r>
            <a:endParaRPr lang="en-US" sz="820" dirty="0"/>
          </a:p>
        </p:txBody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8992" y="6967728"/>
            <a:ext cx="219456" cy="219456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5181600" y="6903720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needs</a:t>
            </a:r>
            <a:endParaRPr lang="en-US" sz="1000" dirty="0"/>
          </a:p>
        </p:txBody>
      </p:sp>
      <p:sp>
        <p:nvSpPr>
          <p:cNvPr id="43" name="Text 32"/>
          <p:cNvSpPr/>
          <p:nvPr/>
        </p:nvSpPr>
        <p:spPr>
          <a:xfrm>
            <a:off x="5181600" y="7114032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MaxDiff of 25+ attributes</a:t>
            </a:r>
            <a:endParaRPr lang="en-US" sz="820" dirty="0"/>
          </a:p>
        </p:txBody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9808" y="7479792"/>
            <a:ext cx="219456" cy="219456"/>
          </a:xfrm>
          <a:prstGeom prst="rect">
            <a:avLst/>
          </a:prstGeom>
        </p:spPr>
      </p:pic>
      <p:sp>
        <p:nvSpPr>
          <p:cNvPr id="45" name="Text 33"/>
          <p:cNvSpPr/>
          <p:nvPr/>
        </p:nvSpPr>
        <p:spPr>
          <a:xfrm>
            <a:off x="1042416" y="7415784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choice</a:t>
            </a:r>
            <a:endParaRPr lang="en-US" sz="1000" dirty="0"/>
          </a:p>
        </p:txBody>
      </p:sp>
      <p:sp>
        <p:nvSpPr>
          <p:cNvPr id="46" name="Text 34"/>
          <p:cNvSpPr/>
          <p:nvPr/>
        </p:nvSpPr>
        <p:spPr>
          <a:xfrm>
            <a:off x="1042416" y="7626096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Category, brand, product</a:t>
            </a:r>
            <a:endParaRPr lang="en-US" sz="820" dirty="0"/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19400" y="7479792"/>
            <a:ext cx="219456" cy="219456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3112008" y="7415784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price</a:t>
            </a:r>
            <a:endParaRPr lang="en-US" sz="1000" dirty="0"/>
          </a:p>
        </p:txBody>
      </p:sp>
      <p:sp>
        <p:nvSpPr>
          <p:cNvPr id="49" name="Text 36"/>
          <p:cNvSpPr/>
          <p:nvPr/>
        </p:nvSpPr>
        <p:spPr>
          <a:xfrm>
            <a:off x="3112008" y="7626096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Paid, promotions, sensitivity</a:t>
            </a:r>
            <a:endParaRPr lang="en-US" sz="820" dirty="0"/>
          </a:p>
        </p:txBody>
      </p:sp>
      <p:pic>
        <p:nvPicPr>
          <p:cNvPr id="50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88992" y="7479792"/>
            <a:ext cx="219456" cy="219456"/>
          </a:xfrm>
          <a:prstGeom prst="rect">
            <a:avLst/>
          </a:prstGeom>
        </p:spPr>
      </p:pic>
      <p:sp>
        <p:nvSpPr>
          <p:cNvPr id="51" name="Text 37"/>
          <p:cNvSpPr/>
          <p:nvPr/>
        </p:nvSpPr>
        <p:spPr>
          <a:xfrm>
            <a:off x="5181600" y="7415784"/>
            <a:ext cx="1630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Perceptions</a:t>
            </a:r>
            <a:endParaRPr lang="en-US" sz="1000" dirty="0"/>
          </a:p>
        </p:txBody>
      </p:sp>
      <p:sp>
        <p:nvSpPr>
          <p:cNvPr id="52" name="Text 38"/>
          <p:cNvSpPr/>
          <p:nvPr/>
        </p:nvSpPr>
        <p:spPr>
          <a:xfrm>
            <a:off x="5181600" y="7626096"/>
            <a:ext cx="1630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vs. 20+ competitors</a:t>
            </a:r>
            <a:endParaRPr lang="en-US" sz="820" dirty="0"/>
          </a:p>
        </p:txBody>
      </p:sp>
      <p:sp>
        <p:nvSpPr>
          <p:cNvPr id="53" name="Text 39"/>
          <p:cNvSpPr/>
          <p:nvPr/>
        </p:nvSpPr>
        <p:spPr>
          <a:xfrm>
            <a:off x="548640" y="8019288"/>
            <a:ext cx="6464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200" dirty="0"/>
          </a:p>
        </p:txBody>
      </p:sp>
      <p:sp>
        <p:nvSpPr>
          <p:cNvPr id="54" name="Shape 40"/>
          <p:cNvSpPr/>
          <p:nvPr/>
        </p:nvSpPr>
        <p:spPr>
          <a:xfrm>
            <a:off x="548640" y="8247888"/>
            <a:ext cx="6464808" cy="566928"/>
          </a:xfrm>
          <a:prstGeom prst="roundRect">
            <a:avLst>
              <a:gd name="adj" fmla="val 9677"/>
            </a:avLst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41"/>
          <p:cNvSpPr/>
          <p:nvPr/>
        </p:nvSpPr>
        <p:spPr>
          <a:xfrm>
            <a:off x="731520" y="8366760"/>
            <a:ext cx="329184" cy="329184"/>
          </a:xfrm>
          <a:prstGeom prst="ellipse">
            <a:avLst/>
          </a:prstGeom>
          <a:solidFill>
            <a:srgbClr val="2DD4B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6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244" y="8444484"/>
            <a:ext cx="173736" cy="173736"/>
          </a:xfrm>
          <a:prstGeom prst="rect">
            <a:avLst/>
          </a:prstGeom>
        </p:spPr>
      </p:pic>
      <p:sp>
        <p:nvSpPr>
          <p:cNvPr id="57" name="Text 42"/>
          <p:cNvSpPr/>
          <p:nvPr/>
        </p:nvSpPr>
        <p:spPr>
          <a:xfrm>
            <a:off x="1188720" y="8247888"/>
            <a:ext cx="56418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" b="1" kern="0" spc="1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ENGINE</a:t>
            </a: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identifies the natural boundaries between shopper segments and the need bundles that define each</a:t>
            </a:r>
            <a:endParaRPr lang="en-US" sz="960" dirty="0"/>
          </a:p>
        </p:txBody>
      </p:sp>
      <p:sp>
        <p:nvSpPr>
          <p:cNvPr id="58" name="Text 43"/>
          <p:cNvSpPr/>
          <p:nvPr/>
        </p:nvSpPr>
        <p:spPr>
          <a:xfrm>
            <a:off x="548640" y="8823960"/>
            <a:ext cx="6464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200" dirty="0"/>
          </a:p>
        </p:txBody>
      </p:sp>
      <p:sp>
        <p:nvSpPr>
          <p:cNvPr id="59" name="Shape 44"/>
          <p:cNvSpPr/>
          <p:nvPr/>
        </p:nvSpPr>
        <p:spPr>
          <a:xfrm>
            <a:off x="548640" y="9052560"/>
            <a:ext cx="6464808" cy="978408"/>
          </a:xfrm>
          <a:prstGeom prst="roundRect">
            <a:avLst>
              <a:gd name="adj" fmla="val 5607"/>
            </a:avLst>
          </a:prstGeom>
          <a:solidFill>
            <a:srgbClr val="FFFFFF"/>
          </a:solidFill>
          <a:ln w="1905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0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1520" y="9217152"/>
            <a:ext cx="274320" cy="274320"/>
          </a:xfrm>
          <a:prstGeom prst="rect">
            <a:avLst/>
          </a:prstGeom>
        </p:spPr>
      </p:pic>
      <p:sp>
        <p:nvSpPr>
          <p:cNvPr id="61" name="Text 45"/>
          <p:cNvSpPr/>
          <p:nvPr/>
        </p:nvSpPr>
        <p:spPr>
          <a:xfrm>
            <a:off x="1115568" y="917143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DEMAND MAP</a:t>
            </a:r>
            <a:endParaRPr lang="en-US" sz="1100" dirty="0"/>
          </a:p>
        </p:txBody>
      </p:sp>
      <p:pic>
        <p:nvPicPr>
          <p:cNvPr id="62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7280" y="9477756"/>
            <a:ext cx="54864" cy="54864"/>
          </a:xfrm>
          <a:prstGeom prst="rect">
            <a:avLst/>
          </a:prstGeom>
        </p:spPr>
      </p:pic>
      <p:sp>
        <p:nvSpPr>
          <p:cNvPr id="63" name="Text 46"/>
          <p:cNvSpPr/>
          <p:nvPr/>
        </p:nvSpPr>
        <p:spPr>
          <a:xfrm>
            <a:off x="1207008" y="9400032"/>
            <a:ext cx="27934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Axes of segmentation</a:t>
            </a:r>
            <a:endParaRPr lang="en-US" sz="880" dirty="0"/>
          </a:p>
        </p:txBody>
      </p:sp>
      <p:pic>
        <p:nvPicPr>
          <p:cNvPr id="64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55364" y="9477756"/>
            <a:ext cx="54864" cy="54864"/>
          </a:xfrm>
          <a:prstGeom prst="rect">
            <a:avLst/>
          </a:prstGeom>
        </p:spPr>
      </p:pic>
      <p:sp>
        <p:nvSpPr>
          <p:cNvPr id="65" name="Text 47"/>
          <p:cNvSpPr/>
          <p:nvPr/>
        </p:nvSpPr>
        <p:spPr>
          <a:xfrm>
            <a:off x="4165092" y="9400032"/>
            <a:ext cx="27934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spaces &amp; their size</a:t>
            </a:r>
            <a:endParaRPr lang="en-US" sz="880" dirty="0"/>
          </a:p>
        </p:txBody>
      </p:sp>
      <p:pic>
        <p:nvPicPr>
          <p:cNvPr id="66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7280" y="9628632"/>
            <a:ext cx="54864" cy="54864"/>
          </a:xfrm>
          <a:prstGeom prst="rect">
            <a:avLst/>
          </a:prstGeom>
        </p:spPr>
      </p:pic>
      <p:sp>
        <p:nvSpPr>
          <p:cNvPr id="67" name="Text 48"/>
          <p:cNvSpPr/>
          <p:nvPr/>
        </p:nvSpPr>
        <p:spPr>
          <a:xfrm>
            <a:off x="1207008" y="9550908"/>
            <a:ext cx="27934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need bundle in each space</a:t>
            </a:r>
            <a:endParaRPr lang="en-US" sz="880" dirty="0"/>
          </a:p>
        </p:txBody>
      </p:sp>
      <p:pic>
        <p:nvPicPr>
          <p:cNvPr id="68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55364" y="9628632"/>
            <a:ext cx="54864" cy="54864"/>
          </a:xfrm>
          <a:prstGeom prst="rect">
            <a:avLst/>
          </a:prstGeom>
        </p:spPr>
      </p:pic>
      <p:sp>
        <p:nvSpPr>
          <p:cNvPr id="69" name="Text 49"/>
          <p:cNvSpPr/>
          <p:nvPr/>
        </p:nvSpPr>
        <p:spPr>
          <a:xfrm>
            <a:off x="4165092" y="9550908"/>
            <a:ext cx="27934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share &amp; fit by space</a:t>
            </a:r>
            <a:endParaRPr lang="en-US" sz="880" dirty="0"/>
          </a:p>
        </p:txBody>
      </p:sp>
      <p:pic>
        <p:nvPicPr>
          <p:cNvPr id="7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7280" y="9779508"/>
            <a:ext cx="54864" cy="54864"/>
          </a:xfrm>
          <a:prstGeom prst="rect">
            <a:avLst/>
          </a:prstGeom>
        </p:spPr>
      </p:pic>
      <p:sp>
        <p:nvSpPr>
          <p:cNvPr id="71" name="Text 50"/>
          <p:cNvSpPr/>
          <p:nvPr/>
        </p:nvSpPr>
        <p:spPr>
          <a:xfrm>
            <a:off x="1207008" y="9701784"/>
            <a:ext cx="27934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Occasion &amp; category preference</a:t>
            </a:r>
            <a:endParaRPr lang="en-US" sz="880" dirty="0"/>
          </a:p>
        </p:txBody>
      </p:sp>
      <p:sp>
        <p:nvSpPr>
          <p:cNvPr id="72" name="Text 51"/>
          <p:cNvSpPr/>
          <p:nvPr/>
        </p:nvSpPr>
        <p:spPr>
          <a:xfrm>
            <a:off x="548640" y="1030528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A9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 ·  Demand Mapping Case Study</a:t>
            </a:r>
            <a:endParaRPr lang="en-US" sz="800" dirty="0"/>
          </a:p>
        </p:txBody>
      </p:sp>
      <p:sp>
        <p:nvSpPr>
          <p:cNvPr id="73" name="Text 52"/>
          <p:cNvSpPr/>
          <p:nvPr/>
        </p:nvSpPr>
        <p:spPr>
          <a:xfrm>
            <a:off x="4270248" y="1030528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A9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 of 2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786384"/>
          </a:xfrm>
          <a:prstGeom prst="rect">
            <a:avLst/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case_study/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37744"/>
            <a:ext cx="1533039" cy="3108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355848" y="0"/>
            <a:ext cx="3657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FE6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MAPPING  ·  CASE STUDY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548640" y="1097280"/>
            <a:ext cx="457200" cy="457200"/>
          </a:xfrm>
          <a:prstGeom prst="ellipse">
            <a:avLst/>
          </a:prstGeom>
          <a:solidFill>
            <a:srgbClr val="2DD4BF"/>
          </a:solidFill>
          <a:ln/>
          <a:effectLst>
            <a:outerShdw blurRad="63500" dist="25400" dir="5400000" algn="bl" rotWithShape="0">
              <a:srgbClr val="0B1A2F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" y="1220724"/>
            <a:ext cx="210312" cy="2103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52144" y="1078992"/>
            <a:ext cx="5861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00" dirty="0">
                <a:ln w="7620">
                  <a:solidFill>
                    <a:srgbClr val="0E9384"/>
                  </a:solidFill>
                </a:ln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WHAT WE FOUND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1152144" y="1284732"/>
            <a:ext cx="5861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precise picture of where the client wins - and loses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548640" y="1755648"/>
            <a:ext cx="6464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map resolved each category into eleven distinct demand spaces - each with a defined size, shopper profile, need bundle and competitive set - exposing exactly where the client over and underperforms.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548640" y="2286000"/>
            <a:ext cx="3131820" cy="2432304"/>
          </a:xfrm>
          <a:prstGeom prst="roundRect">
            <a:avLst>
              <a:gd name="adj" fmla="val 2632"/>
            </a:avLst>
          </a:prstGeom>
          <a:solidFill>
            <a:srgbClr val="F3F7F9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49808" y="2487168"/>
            <a:ext cx="402336" cy="402336"/>
          </a:xfrm>
          <a:prstGeom prst="ellipse">
            <a:avLst/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" y="2578608"/>
            <a:ext cx="219456" cy="21945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80160" y="2468880"/>
            <a:ext cx="22631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Fashion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768096" y="2980944"/>
            <a:ext cx="26929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20" i="1" dirty="0"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Wins the basics, but loses on the drivers that convert.</a:t>
            </a:r>
            <a:endParaRPr lang="en-US" sz="920" dirty="0"/>
          </a:p>
        </p:txBody>
      </p:sp>
      <p:sp>
        <p:nvSpPr>
          <p:cNvPr id="15" name="Text 10"/>
          <p:cNvSpPr/>
          <p:nvPr/>
        </p:nvSpPr>
        <p:spPr>
          <a:xfrm>
            <a:off x="786384" y="3493008"/>
            <a:ext cx="26746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dimensions predict need: financial caution, trend, quality, promo and digital savviness</a:t>
            </a:r>
            <a:endParaRPr lang="en-US" sz="900" dirty="0"/>
          </a:p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on trust, value and delivery; weaker on the true drivers of choice</a:t>
            </a:r>
            <a:endParaRPr lang="en-US" sz="900" dirty="0"/>
          </a:p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under-indexing in higher-value, trend- and quality-led spaces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3881628" y="2286000"/>
            <a:ext cx="3131820" cy="2432304"/>
          </a:xfrm>
          <a:prstGeom prst="roundRect">
            <a:avLst>
              <a:gd name="adj" fmla="val 2632"/>
            </a:avLst>
          </a:prstGeom>
          <a:solidFill>
            <a:srgbClr val="F3F7F9"/>
          </a:solidFill>
          <a:ln w="12700">
            <a:solidFill>
              <a:srgbClr val="E2E9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4082796" y="2487168"/>
            <a:ext cx="402336" cy="402336"/>
          </a:xfrm>
          <a:prstGeom prst="ellipse">
            <a:avLst/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236" y="2578608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613148" y="2468880"/>
            <a:ext cx="22631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Electricals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4101084" y="2980944"/>
            <a:ext cx="26929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20" i="1" dirty="0"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genuine value-led strength - concentrated in a few spaces.</a:t>
            </a:r>
            <a:endParaRPr lang="en-US" sz="920" dirty="0"/>
          </a:p>
        </p:txBody>
      </p:sp>
      <p:sp>
        <p:nvSpPr>
          <p:cNvPr id="21" name="Text 15"/>
          <p:cNvSpPr/>
          <p:nvPr/>
        </p:nvSpPr>
        <p:spPr>
          <a:xfrm>
            <a:off x="4119372" y="3493008"/>
            <a:ext cx="26746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Performs well on key value drivers, with room to build trust, loyalty and satisfaction</a:t>
            </a:r>
            <a:endParaRPr lang="en-US" sz="900" dirty="0"/>
          </a:p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Footprint is sharply uneven across the eleven spaces</a:t>
            </a:r>
            <a:endParaRPr lang="en-US" sz="900" dirty="0"/>
          </a:p>
          <a:p>
            <a:pPr marL="152400" indent="-152400">
              <a:lnSpc>
                <a:spcPct val="105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promo-led, no-research shopper; thin in brand-loyal and research-led demand</a:t>
            </a:r>
            <a:endParaRPr lang="en-US" sz="900" dirty="0"/>
          </a:p>
        </p:txBody>
      </p:sp>
      <p:sp>
        <p:nvSpPr>
          <p:cNvPr id="22" name="Shape 16"/>
          <p:cNvSpPr/>
          <p:nvPr/>
        </p:nvSpPr>
        <p:spPr>
          <a:xfrm>
            <a:off x="548640" y="4992624"/>
            <a:ext cx="6464808" cy="1371600"/>
          </a:xfrm>
          <a:prstGeom prst="roundRect">
            <a:avLst>
              <a:gd name="adj" fmla="val 5333"/>
            </a:avLst>
          </a:prstGeom>
          <a:solidFill>
            <a:srgbClr val="0B1A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7"/>
          <p:cNvSpPr/>
          <p:nvPr/>
        </p:nvSpPr>
        <p:spPr>
          <a:xfrm>
            <a:off x="822960" y="5157216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STANDOUT SIGNAL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822960" y="537667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263</a:t>
            </a:r>
            <a:r>
              <a:rPr lang="en-US" sz="1300" dirty="0">
                <a:solidFill>
                  <a:srgbClr val="BFE6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index</a:t>
            </a:r>
            <a:endParaRPr lang="en-US" sz="4000" dirty="0"/>
          </a:p>
        </p:txBody>
      </p:sp>
      <p:sp>
        <p:nvSpPr>
          <p:cNvPr id="25" name="Text 19"/>
          <p:cNvSpPr/>
          <p:nvPr/>
        </p:nvSpPr>
        <p:spPr>
          <a:xfrm>
            <a:off x="3017520" y="5138928"/>
            <a:ext cx="3721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promo-led, no-research electricals space - the client's penetration runs 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13.4%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vs. a 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5.1%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market average.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3017520" y="5669280"/>
            <a:ext cx="3721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20" dirty="0">
                <a:solidFill>
                  <a:srgbClr val="BFE6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against strong under-indexing in brand-loyal, quality-led and research-led spaces, the map pinpoints both the concentration risk and the white space to pursue.</a:t>
            </a:r>
            <a:endParaRPr lang="en-US" sz="920" dirty="0"/>
          </a:p>
        </p:txBody>
      </p:sp>
      <p:sp>
        <p:nvSpPr>
          <p:cNvPr id="27" name="Shape 21"/>
          <p:cNvSpPr/>
          <p:nvPr/>
        </p:nvSpPr>
        <p:spPr>
          <a:xfrm>
            <a:off x="548640" y="6675120"/>
            <a:ext cx="457200" cy="457200"/>
          </a:xfrm>
          <a:prstGeom prst="ellipse">
            <a:avLst/>
          </a:prstGeom>
          <a:solidFill>
            <a:srgbClr val="2DD4BF"/>
          </a:solidFill>
          <a:ln/>
          <a:effectLst>
            <a:outerShdw blurRad="63500" dist="25400" dir="5400000" algn="bl" rotWithShape="0">
              <a:srgbClr val="0B1A2F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84" y="6798564"/>
            <a:ext cx="210312" cy="21031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1152144" y="6656832"/>
            <a:ext cx="5861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00" dirty="0">
                <a:ln w="7620">
                  <a:solidFill>
                    <a:srgbClr val="0E9384"/>
                  </a:solidFill>
                </a:ln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THE IMPACT</a:t>
            </a:r>
            <a:endParaRPr lang="en-US" sz="1050" dirty="0"/>
          </a:p>
        </p:txBody>
      </p:sp>
      <p:sp>
        <p:nvSpPr>
          <p:cNvPr id="30" name="Text 23"/>
          <p:cNvSpPr/>
          <p:nvPr/>
        </p:nvSpPr>
        <p:spPr>
          <a:xfrm>
            <a:off x="1152144" y="6862572"/>
            <a:ext cx="5861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fact base for brand, range, price and marketing</a:t>
            </a:r>
            <a:endParaRPr lang="en-US" sz="1650" dirty="0"/>
          </a:p>
        </p:txBody>
      </p:sp>
      <p:sp>
        <p:nvSpPr>
          <p:cNvPr id="31" name="Shape 24"/>
          <p:cNvSpPr/>
          <p:nvPr/>
        </p:nvSpPr>
        <p:spPr>
          <a:xfrm>
            <a:off x="548640" y="7351776"/>
            <a:ext cx="204520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  <a:effectLst>
            <a:outerShdw blurRad="88900" dist="25400" dir="5400000" algn="bl" rotWithShape="0">
              <a:srgbClr val="0B1A2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731520" y="7516368"/>
            <a:ext cx="384048" cy="384048"/>
          </a:xfrm>
          <a:prstGeom prst="ellipse">
            <a:avLst/>
          </a:prstGeom>
          <a:solidFill>
            <a:srgbClr val="E6F6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16" y="7598664"/>
            <a:ext cx="219456" cy="219456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31520" y="7900416"/>
            <a:ext cx="1679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where it wins</a:t>
            </a:r>
            <a:endParaRPr lang="en-US" sz="1050" dirty="0"/>
          </a:p>
        </p:txBody>
      </p:sp>
      <p:sp>
        <p:nvSpPr>
          <p:cNvPr id="35" name="Text 27"/>
          <p:cNvSpPr/>
          <p:nvPr/>
        </p:nvSpPr>
        <p:spPr>
          <a:xfrm>
            <a:off x="731520" y="8119872"/>
            <a:ext cx="1679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single, space-by-space view of performance across both categories.</a:t>
            </a:r>
            <a:endParaRPr lang="en-US" sz="860" dirty="0"/>
          </a:p>
        </p:txBody>
      </p:sp>
      <p:sp>
        <p:nvSpPr>
          <p:cNvPr id="36" name="Shape 28"/>
          <p:cNvSpPr/>
          <p:nvPr/>
        </p:nvSpPr>
        <p:spPr>
          <a:xfrm>
            <a:off x="2758440" y="7351776"/>
            <a:ext cx="204520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  <a:effectLst>
            <a:outerShdw blurRad="88900" dist="25400" dir="5400000" algn="bl" rotWithShape="0">
              <a:srgbClr val="0B1A2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2941320" y="7516368"/>
            <a:ext cx="384048" cy="384048"/>
          </a:xfrm>
          <a:prstGeom prst="ellipse">
            <a:avLst/>
          </a:prstGeom>
          <a:solidFill>
            <a:srgbClr val="E6F6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3616" y="7598664"/>
            <a:ext cx="219456" cy="219456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2941320" y="7900416"/>
            <a:ext cx="1679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what to own</a:t>
            </a:r>
            <a:endParaRPr lang="en-US" sz="1050" dirty="0"/>
          </a:p>
        </p:txBody>
      </p:sp>
      <p:sp>
        <p:nvSpPr>
          <p:cNvPr id="40" name="Text 31"/>
          <p:cNvSpPr/>
          <p:nvPr/>
        </p:nvSpPr>
        <p:spPr>
          <a:xfrm>
            <a:off x="2941320" y="8119872"/>
            <a:ext cx="1679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exact need bundles required to convert higher-value shoppers.</a:t>
            </a:r>
            <a:endParaRPr lang="en-US" sz="860" dirty="0"/>
          </a:p>
        </p:txBody>
      </p:sp>
      <p:sp>
        <p:nvSpPr>
          <p:cNvPr id="41" name="Shape 32"/>
          <p:cNvSpPr/>
          <p:nvPr/>
        </p:nvSpPr>
        <p:spPr>
          <a:xfrm>
            <a:off x="4968240" y="7351776"/>
            <a:ext cx="204520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2E9EF"/>
            </a:solidFill>
            <a:prstDash val="solid"/>
          </a:ln>
          <a:effectLst>
            <a:outerShdw blurRad="88900" dist="25400" dir="5400000" algn="bl" rotWithShape="0">
              <a:srgbClr val="0B1A2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5151120" y="7516368"/>
            <a:ext cx="384048" cy="384048"/>
          </a:xfrm>
          <a:prstGeom prst="ellipse">
            <a:avLst/>
          </a:prstGeom>
          <a:solidFill>
            <a:srgbClr val="E6F6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3416" y="7598664"/>
            <a:ext cx="219456" cy="219456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5151120" y="7900416"/>
            <a:ext cx="1679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where to play</a:t>
            </a:r>
            <a:endParaRPr lang="en-US" sz="1050" dirty="0"/>
          </a:p>
        </p:txBody>
      </p:sp>
      <p:sp>
        <p:nvSpPr>
          <p:cNvPr id="45" name="Text 35"/>
          <p:cNvSpPr/>
          <p:nvPr/>
        </p:nvSpPr>
        <p:spPr>
          <a:xfrm>
            <a:off x="5151120" y="8119872"/>
            <a:ext cx="1679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860" dirty="0">
                <a:solidFill>
                  <a:srgbClr val="5E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 space and concentration risk made explicit - where to invest, defend or reposition.</a:t>
            </a:r>
            <a:endParaRPr lang="en-US" sz="860" dirty="0"/>
          </a:p>
        </p:txBody>
      </p:sp>
      <p:sp>
        <p:nvSpPr>
          <p:cNvPr id="46" name="Shape 36"/>
          <p:cNvSpPr/>
          <p:nvPr/>
        </p:nvSpPr>
        <p:spPr>
          <a:xfrm>
            <a:off x="548640" y="8961120"/>
            <a:ext cx="6464808" cy="512064"/>
          </a:xfrm>
          <a:prstGeom prst="roundRect">
            <a:avLst>
              <a:gd name="adj" fmla="val 50000"/>
            </a:avLst>
          </a:prstGeom>
          <a:solidFill>
            <a:srgbClr val="E6F6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384" y="9116568"/>
            <a:ext cx="201168" cy="201168"/>
          </a:xfrm>
          <a:prstGeom prst="rect">
            <a:avLst/>
          </a:prstGeom>
        </p:spPr>
      </p:pic>
      <p:sp>
        <p:nvSpPr>
          <p:cNvPr id="48" name="Text 37"/>
          <p:cNvSpPr/>
          <p:nvPr/>
        </p:nvSpPr>
        <p:spPr>
          <a:xfrm>
            <a:off x="1097280" y="8961120"/>
            <a:ext cx="573328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E93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outcome:  </a:t>
            </a:r>
            <a:r>
              <a:rPr lang="en-US" sz="1000" dirty="0">
                <a:solidFill>
                  <a:srgbClr val="0B1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shared, evidence-based foundation for positioning, range, pricing and marketing prioritisation across both categories.</a:t>
            </a:r>
            <a:endParaRPr lang="en-US" sz="1000" dirty="0"/>
          </a:p>
        </p:txBody>
      </p:sp>
      <p:sp>
        <p:nvSpPr>
          <p:cNvPr id="49" name="Text 38"/>
          <p:cNvSpPr/>
          <p:nvPr/>
        </p:nvSpPr>
        <p:spPr>
          <a:xfrm>
            <a:off x="548640" y="1030528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A9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 ·  Demand Mapping Case Study</a:t>
            </a:r>
            <a:endParaRPr lang="en-US" sz="800" dirty="0"/>
          </a:p>
        </p:txBody>
      </p:sp>
      <p:sp>
        <p:nvSpPr>
          <p:cNvPr id="50" name="Text 39"/>
          <p:cNvSpPr/>
          <p:nvPr/>
        </p:nvSpPr>
        <p:spPr>
          <a:xfrm>
            <a:off x="4270248" y="1030528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A9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2 of 2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</Words>
  <Application>Microsoft Macintosh PowerPoint</Application>
  <PresentationFormat>Custom</PresentationFormat>
  <Paragraphs>71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- Demand Mapping</dc:title>
  <dc:subject>PptxGenJS Presentation</dc:subject>
  <dc:creator>REAL</dc:creator>
  <cp:lastModifiedBy>Oliver Box</cp:lastModifiedBy>
  <cp:revision>2</cp:revision>
  <dcterms:created xsi:type="dcterms:W3CDTF">2026-06-18T16:56:23Z</dcterms:created>
  <dcterms:modified xsi:type="dcterms:W3CDTF">2026-06-18T17:24:54Z</dcterms:modified>
</cp:coreProperties>
</file>